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1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8157592" cy="2980928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effectLst/>
                <a:latin typeface="Arial"/>
                <a:cs typeface="Arial"/>
              </a:rPr>
              <a:t>Притча</a:t>
            </a:r>
            <a:r>
              <a:rPr lang="en-US" sz="3600" dirty="0" smtClean="0">
                <a:effectLst/>
                <a:latin typeface="Arial"/>
                <a:cs typeface="Arial"/>
              </a:rPr>
              <a:t> </a:t>
            </a:r>
            <a:r>
              <a:rPr lang="en-US" sz="3600" dirty="0" err="1">
                <a:effectLst/>
                <a:latin typeface="Arial"/>
                <a:cs typeface="Arial"/>
              </a:rPr>
              <a:t>как</a:t>
            </a:r>
            <a:r>
              <a:rPr lang="en-US" sz="3600" dirty="0">
                <a:effectLst/>
                <a:latin typeface="Arial"/>
                <a:cs typeface="Arial"/>
              </a:rPr>
              <a:t> </a:t>
            </a:r>
            <a:r>
              <a:rPr lang="en-US" sz="3600" dirty="0" err="1">
                <a:effectLst/>
                <a:latin typeface="Arial"/>
                <a:cs typeface="Arial"/>
              </a:rPr>
              <a:t>инструмент</a:t>
            </a:r>
            <a:r>
              <a:rPr lang="en-US" sz="3600" dirty="0">
                <a:effectLst/>
                <a:latin typeface="Arial"/>
                <a:cs typeface="Arial"/>
              </a:rPr>
              <a:t> </a:t>
            </a:r>
            <a:r>
              <a:rPr lang="en-US" sz="3600" dirty="0" err="1">
                <a:effectLst/>
                <a:latin typeface="Arial"/>
                <a:cs typeface="Arial"/>
              </a:rPr>
              <a:t>вовлечения</a:t>
            </a:r>
            <a:r>
              <a:rPr lang="en-US" sz="3600" dirty="0">
                <a:effectLst/>
                <a:latin typeface="Arial"/>
                <a:cs typeface="Arial"/>
              </a:rPr>
              <a:t> </a:t>
            </a:r>
            <a:r>
              <a:rPr lang="en-US" sz="3600" dirty="0" err="1">
                <a:effectLst/>
                <a:latin typeface="Arial"/>
                <a:cs typeface="Arial"/>
              </a:rPr>
              <a:t>ребенка-инвалида</a:t>
            </a:r>
            <a:r>
              <a:rPr lang="en-US" sz="3600" dirty="0">
                <a:effectLst/>
                <a:latin typeface="Arial"/>
                <a:cs typeface="Arial"/>
              </a:rPr>
              <a:t> </a:t>
            </a:r>
            <a:r>
              <a:rPr lang="en-US" sz="3600" dirty="0" err="1">
                <a:effectLst/>
                <a:latin typeface="Arial"/>
                <a:cs typeface="Arial"/>
              </a:rPr>
              <a:t>в</a:t>
            </a:r>
            <a:r>
              <a:rPr lang="en-US" sz="3600" dirty="0">
                <a:effectLst/>
                <a:latin typeface="Arial"/>
                <a:cs typeface="Arial"/>
              </a:rPr>
              <a:t> </a:t>
            </a:r>
            <a:r>
              <a:rPr lang="en-US" sz="3600" dirty="0" err="1">
                <a:effectLst/>
                <a:latin typeface="Arial"/>
                <a:cs typeface="Arial"/>
              </a:rPr>
              <a:t>общение</a:t>
            </a:r>
            <a:r>
              <a:rPr lang="en-US" sz="3600" dirty="0">
                <a:effectLst/>
                <a:latin typeface="Arial"/>
                <a:cs typeface="Arial"/>
              </a:rPr>
              <a:t> </a:t>
            </a:r>
            <a:r>
              <a:rPr lang="en-US" sz="3600" dirty="0" err="1">
                <a:effectLst/>
                <a:latin typeface="Arial"/>
                <a:cs typeface="Arial"/>
              </a:rPr>
              <a:t>и</a:t>
            </a:r>
            <a:r>
              <a:rPr lang="en-US" sz="3600" dirty="0">
                <a:effectLst/>
                <a:latin typeface="Arial"/>
                <a:cs typeface="Arial"/>
              </a:rPr>
              <a:t> </a:t>
            </a:r>
            <a:r>
              <a:rPr lang="en-US" sz="3600" dirty="0" err="1">
                <a:effectLst/>
                <a:latin typeface="Arial"/>
                <a:cs typeface="Arial"/>
              </a:rPr>
              <a:t>обсуждение</a:t>
            </a:r>
            <a:r>
              <a:rPr lang="en-US" sz="3600" dirty="0">
                <a:effectLst/>
                <a:latin typeface="Arial"/>
                <a:cs typeface="Arial"/>
              </a:rPr>
              <a:t> </a:t>
            </a:r>
            <a:r>
              <a:rPr lang="en-US" sz="3600" dirty="0" err="1">
                <a:effectLst/>
                <a:latin typeface="Arial"/>
                <a:cs typeface="Arial"/>
              </a:rPr>
              <a:t>стратегии</a:t>
            </a:r>
            <a:r>
              <a:rPr lang="en-US" sz="3600" dirty="0">
                <a:effectLst/>
                <a:latin typeface="Arial"/>
                <a:cs typeface="Arial"/>
              </a:rPr>
              <a:t> </a:t>
            </a:r>
            <a:r>
              <a:rPr lang="en-US" sz="3600" dirty="0" err="1" smtClean="0">
                <a:effectLst/>
                <a:latin typeface="Arial"/>
                <a:cs typeface="Arial"/>
              </a:rPr>
              <a:t>профопределения</a:t>
            </a:r>
            <a:r>
              <a:rPr lang="ru-RU" sz="3600" dirty="0" smtClean="0">
                <a:effectLst/>
                <a:latin typeface="Arial"/>
                <a:cs typeface="Arial"/>
              </a:rPr>
              <a:t> </a:t>
            </a:r>
            <a:endParaRPr lang="ru-RU" sz="3600" dirty="0">
              <a:latin typeface="Arial"/>
              <a:cs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40152" y="4581128"/>
            <a:ext cx="2696344" cy="1825494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/>
              <a:t>П</a:t>
            </a:r>
            <a:r>
              <a:rPr lang="ru-RU" sz="1800" dirty="0" smtClean="0">
                <a:solidFill>
                  <a:schemeClr val="tx1"/>
                </a:solidFill>
              </a:rPr>
              <a:t>едагог-психолог 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МБОУ СОШ №1 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станицы Ленинградской 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Краснодарского края</a:t>
            </a: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5462"/>
          <a:stretch>
            <a:fillRect/>
          </a:stretch>
        </p:blipFill>
        <p:spPr bwMode="auto">
          <a:xfrm>
            <a:off x="539552" y="3861048"/>
            <a:ext cx="3974203" cy="27809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притчи</a:t>
            </a:r>
            <a:endParaRPr lang="ru-RU" dirty="0"/>
          </a:p>
        </p:txBody>
      </p:sp>
      <p:sp>
        <p:nvSpPr>
          <p:cNvPr id="4" name="Выноска со стрелкой вверх 3"/>
          <p:cNvSpPr/>
          <p:nvPr/>
        </p:nvSpPr>
        <p:spPr>
          <a:xfrm>
            <a:off x="179512" y="1412776"/>
            <a:ext cx="2016224" cy="2088232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ыноска со стрелкой вверх 4"/>
          <p:cNvSpPr/>
          <p:nvPr/>
        </p:nvSpPr>
        <p:spPr>
          <a:xfrm>
            <a:off x="2195736" y="2996952"/>
            <a:ext cx="2088232" cy="2016224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ыноска со стрелкой вверх 5"/>
          <p:cNvSpPr/>
          <p:nvPr/>
        </p:nvSpPr>
        <p:spPr>
          <a:xfrm>
            <a:off x="4427984" y="1484784"/>
            <a:ext cx="2088232" cy="2016224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51520" y="2348880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Функция отражения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411760" y="3789040"/>
            <a:ext cx="17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Функция моделирования ситуации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644008" y="2276872"/>
            <a:ext cx="17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Функция хранения опыта</a:t>
            </a:r>
          </a:p>
          <a:p>
            <a:endParaRPr lang="ru-RU" dirty="0"/>
          </a:p>
        </p:txBody>
      </p:sp>
      <p:sp>
        <p:nvSpPr>
          <p:cNvPr id="10" name="Выноска со стрелкой вверх 9"/>
          <p:cNvSpPr/>
          <p:nvPr/>
        </p:nvSpPr>
        <p:spPr>
          <a:xfrm>
            <a:off x="6660232" y="3068960"/>
            <a:ext cx="2088232" cy="2016224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804248" y="3861048"/>
            <a:ext cx="17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Функция трансляции традиций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04664"/>
            <a:ext cx="8229600" cy="4709160"/>
          </a:xfrm>
        </p:spPr>
        <p:txBody>
          <a:bodyPr/>
          <a:lstStyle/>
          <a:p>
            <a:pPr indent="411480">
              <a:buNone/>
            </a:pPr>
            <a:r>
              <a:rPr lang="ru-RU" dirty="0" smtClean="0"/>
              <a:t>Любая притча несёт в себе огромный смысл и заставляет людей задуматься о многих сторонах своей жизни, о своих поступках и своём выборе.</a:t>
            </a:r>
          </a:p>
          <a:p>
            <a:pPr indent="411480">
              <a:buNone/>
            </a:pPr>
            <a:r>
              <a:rPr lang="ru-RU" dirty="0" smtClean="0"/>
              <a:t>С незапамятных времён люди использовали истории как средство воспитательного воздействия.</a:t>
            </a:r>
            <a:endParaRPr lang="ru-RU" dirty="0"/>
          </a:p>
        </p:txBody>
      </p:sp>
      <p:pic>
        <p:nvPicPr>
          <p:cNvPr id="17410" name="Picture 2" descr="http://cs7004.vk.me/c7006/v7006512/1c2bb/cBCk7Ju9ZMU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1680" y="3501008"/>
            <a:ext cx="5753100" cy="2232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196752"/>
            <a:ext cx="7772400" cy="2922116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Благодарю за внимание!</a:t>
            </a:r>
            <a:endParaRPr lang="ru-RU" sz="4400" dirty="0"/>
          </a:p>
        </p:txBody>
      </p:sp>
      <p:sp>
        <p:nvSpPr>
          <p:cNvPr id="16386" name="AutoShape 2" descr="https://img-fotki.yandex.ru/get/9835/54432079.0/0_1176b1_4baf8f0a_ori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88" name="AutoShape 4" descr="https://img-fotki.yandex.ru/get/9835/54432079.0/0_1176b1_4baf8f0a_ori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0" name="AutoShape 6" descr="https://img-fotki.yandex.ru/get/9835/54432079.0/0_1176b1_4baf8f0a_ori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2" name="AutoShape 8" descr="https://img-fotki.yandex.ru/get/9835/54432079.0/0_1176b1_4baf8f0a_ori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394" name="Picture 10" descr="http://lubimye-recepty.com/wp-content/comment-image/6767-t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276872"/>
            <a:ext cx="3915304" cy="42930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Цель </a:t>
            </a:r>
            <a:r>
              <a:rPr lang="ru-RU" dirty="0" err="1" smtClean="0"/>
              <a:t>профориентационной</a:t>
            </a:r>
            <a:r>
              <a:rPr lang="ru-RU" dirty="0" smtClean="0"/>
              <a:t> работы: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2276872"/>
            <a:ext cx="2376264" cy="1944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95536" y="2492896"/>
            <a:ext cx="23042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Оказание психологической помощи учащимся в профессиональном самоопределении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03848" y="3501008"/>
            <a:ext cx="2376264" cy="2520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347864" y="3501008"/>
            <a:ext cx="2160240" cy="2657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Обучение, воспитание и подготовка учащихся к общественно-полезному, производительному труду, социальной адаптации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12160" y="2276872"/>
            <a:ext cx="2376264" cy="1944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084168" y="2276872"/>
            <a:ext cx="23042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Развитие профессиональных компетенций, подбор учебных заведений с учётом индивидуальных возможностей</a:t>
            </a:r>
          </a:p>
          <a:p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1187624" y="1268760"/>
            <a:ext cx="1080120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3851920" y="1628800"/>
            <a:ext cx="1080120" cy="1584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588224" y="1268760"/>
            <a:ext cx="1080120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Задачи программы психологического сопровождения профориентации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ru-RU" dirty="0" smtClean="0"/>
              <a:t>Активизация у подростков мотивации к профессиональному и личностному самоопределению;</a:t>
            </a:r>
          </a:p>
          <a:p>
            <a:r>
              <a:rPr lang="ru-RU" dirty="0" smtClean="0"/>
              <a:t>Осмысление разных факторов, влияющих на выбор будущей профессии;</a:t>
            </a:r>
          </a:p>
          <a:p>
            <a:r>
              <a:rPr lang="ru-RU" dirty="0" smtClean="0"/>
              <a:t>Самопознание;</a:t>
            </a:r>
          </a:p>
          <a:p>
            <a:r>
              <a:rPr lang="ru-RU" dirty="0" smtClean="0"/>
              <a:t>Ролевое моделирование профессиональных ситуаций, делового общения.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Направления </a:t>
            </a:r>
            <a:r>
              <a:rPr lang="ru-RU" sz="4000" dirty="0" err="1" smtClean="0"/>
              <a:t>профориентационной</a:t>
            </a:r>
            <a:r>
              <a:rPr lang="ru-RU" sz="4000" dirty="0" smtClean="0"/>
              <a:t> работы</a:t>
            </a:r>
            <a:endParaRPr lang="ru-RU" sz="4000" dirty="0"/>
          </a:p>
        </p:txBody>
      </p:sp>
      <p:sp>
        <p:nvSpPr>
          <p:cNvPr id="4" name="Овал 3"/>
          <p:cNvSpPr/>
          <p:nvPr/>
        </p:nvSpPr>
        <p:spPr>
          <a:xfrm>
            <a:off x="467544" y="2852936"/>
            <a:ext cx="2808312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27584" y="2996952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Психологическая помощь</a:t>
            </a:r>
          </a:p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059832" y="1700808"/>
            <a:ext cx="2808312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580112" y="2924944"/>
            <a:ext cx="2808312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491880" y="1916832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Практическое знакомство с миром профессий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012160" y="3140968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Диагностика профессиональных наклонностей</a:t>
            </a:r>
          </a:p>
          <a:p>
            <a:pPr algn="ctr"/>
            <a:endParaRPr lang="ru-RU" dirty="0"/>
          </a:p>
        </p:txBody>
      </p:sp>
      <p:pic>
        <p:nvPicPr>
          <p:cNvPr id="14" name="Рисунок 13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9832" y="3933056"/>
            <a:ext cx="2520280" cy="26642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 психологической помощи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80520"/>
          </a:xfrm>
        </p:spPr>
        <p:txBody>
          <a:bodyPr/>
          <a:lstStyle/>
          <a:p>
            <a:r>
              <a:rPr lang="ru-RU" dirty="0" smtClean="0"/>
              <a:t>Проведение психологической диагностики;</a:t>
            </a:r>
          </a:p>
          <a:p>
            <a:r>
              <a:rPr lang="ru-RU" dirty="0" smtClean="0"/>
              <a:t>Формирование первичных представлений о себе, установка на самопознание, самооценку;</a:t>
            </a:r>
          </a:p>
          <a:p>
            <a:r>
              <a:rPr lang="ru-RU" dirty="0" smtClean="0"/>
              <a:t>Оказание помощи в осознании собственных мотивов выбора профессии;</a:t>
            </a:r>
          </a:p>
          <a:p>
            <a:r>
              <a:rPr lang="ru-RU" dirty="0" smtClean="0"/>
              <a:t>Активизация собственных ресурсов;</a:t>
            </a:r>
          </a:p>
          <a:p>
            <a:r>
              <a:rPr lang="ru-RU" dirty="0" smtClean="0"/>
              <a:t>Работа с родителями учащихся.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Задачи практического знакомства с миром профессий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Знакомство с типологией, стратегией их выбора;</a:t>
            </a:r>
          </a:p>
          <a:p>
            <a:r>
              <a:rPr lang="ru-RU" dirty="0" smtClean="0"/>
              <a:t>Подбор образовательных учреждений с учётом склонностей, индивидуальных возможностей;</a:t>
            </a:r>
          </a:p>
          <a:p>
            <a:r>
              <a:rPr lang="ru-RU" dirty="0" smtClean="0"/>
              <a:t>Подбор предприятий, готовых обучать и трудоустраивать детей-</a:t>
            </a:r>
            <a:r>
              <a:rPr lang="ru-RU" dirty="0" err="1" smtClean="0"/>
              <a:t>ивалидов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C:\Documents and Settings\metod-3\Рабочий стол\выступление Жадобиной Н.Н. вебинар\видео к выступлению\11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648" y="4293096"/>
            <a:ext cx="2303876" cy="20519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Documents and Settings\metod-3\Рабочий стол\выступление Жадобиной Н.Н. вебинар\видео к выступлению\DSC07841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4088" y="4437112"/>
            <a:ext cx="3127332" cy="17591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Формы </a:t>
            </a:r>
            <a:r>
              <a:rPr lang="ru-RU" dirty="0" err="1" smtClean="0"/>
              <a:t>профориентационной</a:t>
            </a:r>
            <a:r>
              <a:rPr lang="ru-RU" dirty="0" smtClean="0"/>
              <a:t> работы</a:t>
            </a:r>
            <a:endParaRPr lang="ru-RU" dirty="0"/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395536" y="2060848"/>
            <a:ext cx="2304256" cy="1152128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67544" y="2132856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Беседы, лекции, просмотр видеофильмов</a:t>
            </a: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1403648" y="3861048"/>
            <a:ext cx="2304256" cy="1152128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4644008" y="3933056"/>
            <a:ext cx="2304256" cy="1152128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5940152" y="2060848"/>
            <a:ext cx="2304256" cy="1152128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084168" y="2204864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Профдиагностика, </a:t>
            </a:r>
            <a:r>
              <a:rPr lang="ru-RU" dirty="0" err="1" smtClean="0"/>
              <a:t>профконсультации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475656" y="3933056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Консультации для родителей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788024" y="4077072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Консультации для родителей</a:t>
            </a:r>
            <a:endParaRPr lang="ru-RU" dirty="0"/>
          </a:p>
        </p:txBody>
      </p:sp>
      <p:sp>
        <p:nvSpPr>
          <p:cNvPr id="13" name="Прямоугольник с двумя вырезанными противолежащими углами 12"/>
          <p:cNvSpPr/>
          <p:nvPr/>
        </p:nvSpPr>
        <p:spPr>
          <a:xfrm>
            <a:off x="3131840" y="2060848"/>
            <a:ext cx="2304256" cy="1152128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275856" y="2132856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Чтение и обсуждение притч</a:t>
            </a:r>
            <a:endParaRPr lang="ru-RU" dirty="0"/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Притчи в работе по профориентации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11480">
              <a:buNone/>
            </a:pPr>
            <a:r>
              <a:rPr lang="ru-RU" dirty="0" smtClean="0"/>
              <a:t>Притчи – это не просто тексты, не просто рассказы. Каждая притча может что-то дать, чему-то конкретному научить, в ней заложена определённая правда, определённый урок, маленький или большой закон Мира, в котором мы живём.</a:t>
            </a:r>
            <a:endParaRPr lang="ru-RU" dirty="0"/>
          </a:p>
        </p:txBody>
      </p:sp>
      <p:pic>
        <p:nvPicPr>
          <p:cNvPr id="20482" name="Picture 2" descr="http://my.goodshelper.ru/wp-content/uploads/Snimok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149080"/>
            <a:ext cx="3933825" cy="24765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3960440"/>
          </a:xfrm>
        </p:spPr>
        <p:txBody>
          <a:bodyPr/>
          <a:lstStyle/>
          <a:p>
            <a:pPr indent="411480">
              <a:buNone/>
            </a:pPr>
            <a:r>
              <a:rPr lang="ru-RU" dirty="0" smtClean="0"/>
              <a:t>Абуль-Фарадж называл притчи рассказами, освежающими разум и удаляющими из сердца горе и печаль. «Пусть они послужат утешением для страждущих, целительным бальзамом для людей с разбитым сердцем, путеводителем для любящих наставления  и лучшим другом для ценителей смешного»</a:t>
            </a:r>
            <a:endParaRPr lang="ru-RU" dirty="0"/>
          </a:p>
        </p:txBody>
      </p:sp>
      <p:pic>
        <p:nvPicPr>
          <p:cNvPr id="19458" name="Picture 2" descr="http://tasachena.org/wp-content/uploads/2014/12/clip_image001_thumb1.gi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1760" y="3429000"/>
            <a:ext cx="4176464" cy="3149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db5a3755842a28dbda7126a6ca79eac5af85c2a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166</TotalTime>
  <Words>336</Words>
  <Application>Microsoft Office PowerPoint</Application>
  <PresentationFormat>Экран (4:3)</PresentationFormat>
  <Paragraphs>45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Притча как инструмент вовлечения ребенка-инвалида в общение и обсуждение стратегии профопределения </vt:lpstr>
      <vt:lpstr>Цель профориентационной работы:</vt:lpstr>
      <vt:lpstr>Задачи программы психологического сопровождения профориентации</vt:lpstr>
      <vt:lpstr>Направления профориентационной работы</vt:lpstr>
      <vt:lpstr>Задачи психологической помощи</vt:lpstr>
      <vt:lpstr>Задачи практического знакомства с миром профессий</vt:lpstr>
      <vt:lpstr>Формы профориентационной работы</vt:lpstr>
      <vt:lpstr>Притчи в работе по профориентации</vt:lpstr>
      <vt:lpstr>Презентация PowerPoint</vt:lpstr>
      <vt:lpstr>Функции притчи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Притчи как средство профориентационной работы</dc:title>
  <dc:creator>Socped1</dc:creator>
  <cp:lastModifiedBy>209</cp:lastModifiedBy>
  <cp:revision>20</cp:revision>
  <dcterms:created xsi:type="dcterms:W3CDTF">2016-02-11T11:05:19Z</dcterms:created>
  <dcterms:modified xsi:type="dcterms:W3CDTF">2018-02-05T12:48:17Z</dcterms:modified>
</cp:coreProperties>
</file>